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6"/>
  </p:notesMasterIdLst>
  <p:handoutMasterIdLst>
    <p:handoutMasterId r:id="rId17"/>
  </p:handoutMasterIdLst>
  <p:sldIdLst>
    <p:sldId id="285" r:id="rId4"/>
    <p:sldId id="325" r:id="rId5"/>
    <p:sldId id="326" r:id="rId6"/>
    <p:sldId id="329" r:id="rId7"/>
    <p:sldId id="264" r:id="rId8"/>
    <p:sldId id="265" r:id="rId9"/>
    <p:sldId id="323" r:id="rId10"/>
    <p:sldId id="327" r:id="rId11"/>
    <p:sldId id="328" r:id="rId12"/>
    <p:sldId id="330" r:id="rId13"/>
    <p:sldId id="331" r:id="rId14"/>
    <p:sldId id="321" r:id="rId15"/>
  </p:sldIdLst>
  <p:sldSz cx="12192000" cy="6858000"/>
  <p:notesSz cx="6858000" cy="9144000"/>
  <p:embeddedFontLst>
    <p:embeddedFont>
      <p:font typeface="Adobe Garamond Pro" panose="02020502060506020403" pitchFamily="18" charset="77"/>
      <p:regular r:id="rId18"/>
      <p:italic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7F0000"/>
    <a:srgbClr val="002B3B"/>
    <a:srgbClr val="154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28"/>
    <p:restoredTop sz="75899"/>
  </p:normalViewPr>
  <p:slideViewPr>
    <p:cSldViewPr snapToGrid="0" snapToObjects="1">
      <p:cViewPr varScale="1">
        <p:scale>
          <a:sx n="98" d="100"/>
          <a:sy n="98" d="100"/>
        </p:scale>
        <p:origin x="1432" y="18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handoutMaster" Target="handoutMasters/handoutMaster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11/30/20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What’s the impact of ML on cybersecurity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9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dirty="0"/>
              <a:t>Role of cybersecurity (adding one or two bullet points to the history)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14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Adding a slide: Applications /industrial domains </a:t>
            </a:r>
          </a:p>
          <a:p>
            <a:r>
              <a:rPr lang="en-US" dirty="0">
                <a:sym typeface="Wingdings" pitchFamily="2" charset="2"/>
              </a:rPr>
              <a:t>Domains:</a:t>
            </a:r>
          </a:p>
          <a:p>
            <a:pPr marL="171450" indent="-171450">
              <a:buFont typeface="Wingdings" pitchFamily="2" charset="2"/>
              <a:buChar char="à"/>
            </a:pPr>
            <a:r>
              <a:rPr lang="en-US" dirty="0"/>
              <a:t>Cybersecurity</a:t>
            </a:r>
          </a:p>
          <a:p>
            <a:pPr marL="171450" indent="-171450">
              <a:buFont typeface="Wingdings" pitchFamily="2" charset="2"/>
              <a:buChar char="à"/>
            </a:pPr>
            <a:endParaRPr lang="en-US" dirty="0"/>
          </a:p>
          <a:p>
            <a:pPr marL="171450" indent="-171450">
              <a:buFont typeface="Wingdings" pitchFamily="2" charset="2"/>
              <a:buChar char="à"/>
            </a:pPr>
            <a:r>
              <a:rPr lang="en-US" dirty="0"/>
              <a:t>Industrial Players</a:t>
            </a:r>
          </a:p>
          <a:p>
            <a:r>
              <a:rPr lang="en-US" dirty="0"/>
              <a:t>News articles;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8879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module focused on </a:t>
            </a:r>
            <a:r>
              <a:rPr lang="en-US" b="1" dirty="0"/>
              <a:t>machine learning fundamentals</a:t>
            </a:r>
            <a:r>
              <a:rPr lang="en-US" dirty="0"/>
              <a:t>, with </a:t>
            </a:r>
            <a:r>
              <a:rPr lang="en-US" b="1" dirty="0"/>
              <a:t>applications to security</a:t>
            </a:r>
            <a:r>
              <a:rPr lang="en-US" dirty="0"/>
              <a:t>. Introduction to the data science pipeline, and teach fundamental building blocks, from data ingestion and feature engineering to machine learning model selection.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Modeling; Representation; Environment; Constraints (?)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CNN</a:t>
            </a:r>
          </a:p>
          <a:p>
            <a:endParaRPr lang="en-US" dirty="0"/>
          </a:p>
          <a:p>
            <a:r>
              <a:rPr lang="en-US" dirty="0"/>
              <a:t>Application in Cybersecurity (as running, concrete examples)</a:t>
            </a:r>
          </a:p>
          <a:p>
            <a:endParaRPr lang="en-US" dirty="0"/>
          </a:p>
          <a:p>
            <a:r>
              <a:rPr lang="en-US" dirty="0"/>
              <a:t>Coloring, animation, highlighting (hand drawing)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13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Might consider reiterating here how the videos, notebooks, and live sessions fit together in the module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Order? Watching all the videos, then doing the notebooks? Or doing them in the order provided?</a:t>
            </a:r>
            <a:endParaRPr lang="en-US" b="0" dirty="0">
              <a:effectLst/>
            </a:endParaRP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How to use notebooks? Just read through them? Encourage them to experiment, etc.?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591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Measurable outcomes</a:t>
            </a:r>
          </a:p>
          <a:p>
            <a:r>
              <a:rPr lang="en-US" dirty="0"/>
              <a:t>Actionable </a:t>
            </a:r>
          </a:p>
          <a:p>
            <a:endParaRPr lang="en-US" dirty="0"/>
          </a:p>
          <a:p>
            <a:r>
              <a:rPr lang="en-US" dirty="0"/>
              <a:t>----</a:t>
            </a:r>
          </a:p>
          <a:p>
            <a:endParaRPr lang="en-US" dirty="0"/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recommendations around reframing the learning objectives as measurable outcomes: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a. Describe the basic ideas and concepts underlying the practice of machine learning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b. Identify where and how machine learning can play a key role in cybersecurity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  Analyze machine-learning models using statistical tools and choose the best model for a use case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 Implement for cybersecurity applications a variety of machine learning models, from classical models such as logistic regression to deep learning techniques such as convolutional neural networks</a:t>
            </a:r>
            <a:endParaRPr lang="en-US" b="0" dirty="0">
              <a:effectLst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256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345028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  <p:sldLayoutId id="2147483659" r:id="rId5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9144" algn="l"/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Foundations of ML for Security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</p:spTree>
    <p:extLst>
      <p:ext uri="{BB962C8B-B14F-4D97-AF65-F5344CB8AC3E}">
        <p14:creationId xmlns:p14="http://schemas.microsoft.com/office/powerpoint/2010/main" val="2570554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45A96B5-7A22-9047-9B1B-F3EEA32BC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format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489F7B9-27F0-D04D-829D-674461F15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87100-DB3F-7444-91B2-EE70549D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287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E411AF8-B297-F545-ABE0-EC686E855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participating in this module, you will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170D9A-312A-DC42-A96A-AF5E33C92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understand basic machine learning ideas &amp; concepts</a:t>
            </a:r>
          </a:p>
          <a:p>
            <a:pPr fontAlgn="base"/>
            <a:r>
              <a:rPr lang="en-US" dirty="0"/>
              <a:t>learn to use statistical tools to analyze machine learning models</a:t>
            </a:r>
          </a:p>
          <a:p>
            <a:pPr fontAlgn="base"/>
            <a:r>
              <a:rPr lang="en-US" dirty="0"/>
              <a:t>understanding the role of ML in data-driven cybersecurity</a:t>
            </a:r>
          </a:p>
          <a:p>
            <a:pPr fontAlgn="base"/>
            <a:r>
              <a:rPr lang="en-US" dirty="0"/>
              <a:t>have some experience applying machine learning algorithms on cybersecurity applications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50A44-7E0A-A244-A28B-DAD3C486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73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Machine Learning?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431EA-AA98-9341-A7A0-4218AEFD0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504" y="2366281"/>
            <a:ext cx="3110866" cy="1749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03698-6238-6948-9993-5BB14AA82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" y="1997246"/>
            <a:ext cx="1962701" cy="2487931"/>
          </a:xfrm>
          <a:prstGeom prst="rect">
            <a:avLst/>
          </a:prstGeom>
        </p:spPr>
      </p:pic>
      <p:pic>
        <p:nvPicPr>
          <p:cNvPr id="1026" name="Picture 2" descr="Fingerprint Icon #145514 - Free Icons Library">
            <a:extLst>
              <a:ext uri="{FF2B5EF4-FFF2-40B4-BE49-F238E27FC236}">
                <a16:creationId xmlns:a16="http://schemas.microsoft.com/office/drawing/2014/main" id="{41E180CA-0E25-9D43-8032-8FCA3C7A2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670" y="2331041"/>
            <a:ext cx="1962702" cy="196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F8B8586-1468-3846-AE25-23A10236872F}"/>
              </a:ext>
            </a:extLst>
          </p:cNvPr>
          <p:cNvSpPr/>
          <p:nvPr/>
        </p:nvSpPr>
        <p:spPr>
          <a:xfrm>
            <a:off x="838199" y="5028990"/>
            <a:ext cx="7268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Automatic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discovery of predictive rules from history</a:t>
            </a:r>
            <a:endParaRPr lang="en-US" sz="2400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Predicting Professional Players' Chess Moves with Deep Learning | by Sayon  Bhattacharjee | Towards Data Science">
            <a:extLst>
              <a:ext uri="{FF2B5EF4-FFF2-40B4-BE49-F238E27FC236}">
                <a16:creationId xmlns:a16="http://schemas.microsoft.com/office/drawing/2014/main" id="{20B66213-2D88-4147-96D5-0E4771767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308" y="1854885"/>
            <a:ext cx="3247071" cy="263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91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as a Tool for Cyber Security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628043"/>
          </a:xfrm>
        </p:spPr>
        <p:txBody>
          <a:bodyPr/>
          <a:lstStyle/>
          <a:p>
            <a:r>
              <a:rPr lang="en-US" dirty="0"/>
              <a:t>Attacks – </a:t>
            </a:r>
            <a:r>
              <a:rPr lang="en-US" b="1" dirty="0">
                <a:solidFill>
                  <a:schemeClr val="accent1"/>
                </a:solidFill>
                <a:ea typeface="+mj-ea"/>
              </a:rPr>
              <a:t>Learning</a:t>
            </a:r>
            <a:r>
              <a:rPr lang="en-US" b="1" dirty="0"/>
              <a:t> </a:t>
            </a:r>
            <a:r>
              <a:rPr lang="en-US" dirty="0"/>
              <a:t>– Defense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E8C856-EF1D-694C-82AB-7B133111DA93}"/>
              </a:ext>
            </a:extLst>
          </p:cNvPr>
          <p:cNvSpPr/>
          <p:nvPr/>
        </p:nvSpPr>
        <p:spPr>
          <a:xfrm>
            <a:off x="1282784" y="5129677"/>
            <a:ext cx="3134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Machine learning for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02E6-47FF-8949-89E0-A3E6C7C67057}"/>
              </a:ext>
            </a:extLst>
          </p:cNvPr>
          <p:cNvSpPr/>
          <p:nvPr/>
        </p:nvSpPr>
        <p:spPr>
          <a:xfrm>
            <a:off x="5881454" y="5129677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Security against attacks that exploit machine learning</a:t>
            </a:r>
          </a:p>
        </p:txBody>
      </p:sp>
      <p:pic>
        <p:nvPicPr>
          <p:cNvPr id="3074" name="Picture 2" descr="DHS S&amp;T's Malware Detection Technology is Ready for Marketplace – MeriTalk">
            <a:extLst>
              <a:ext uri="{FF2B5EF4-FFF2-40B4-BE49-F238E27FC236}">
                <a16:creationId xmlns:a16="http://schemas.microsoft.com/office/drawing/2014/main" id="{8E59DBAC-B985-7D4D-9B13-76F2CAD29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98026"/>
            <a:ext cx="4250710" cy="239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llustration of machine learning adversarial examples. Studies have... |  Download Scientific Diagram">
            <a:extLst>
              <a:ext uri="{FF2B5EF4-FFF2-40B4-BE49-F238E27FC236}">
                <a16:creationId xmlns:a16="http://schemas.microsoft.com/office/drawing/2014/main" id="{D9A4C0DA-E8DF-3E49-BCF0-6F4991DBE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9" y="2260289"/>
            <a:ext cx="4465321" cy="278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1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Definition of Machine learning</a:t>
            </a:r>
            <a:endParaRPr dirty="0"/>
          </a:p>
        </p:txBody>
      </p:sp>
      <p:sp>
        <p:nvSpPr>
          <p:cNvPr id="11" name="Arthur Samuel, 1952:…">
            <a:extLst>
              <a:ext uri="{FF2B5EF4-FFF2-40B4-BE49-F238E27FC236}">
                <a16:creationId xmlns:a16="http://schemas.microsoft.com/office/drawing/2014/main" id="{9ACC4119-6322-D34D-8DF9-4705BE5ED944}"/>
              </a:ext>
            </a:extLst>
          </p:cNvPr>
          <p:cNvSpPr txBox="1"/>
          <p:nvPr/>
        </p:nvSpPr>
        <p:spPr>
          <a:xfrm>
            <a:off x="1059872" y="2678858"/>
            <a:ext cx="3581401" cy="15002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51">
              <a:lnSpc>
                <a:spcPct val="140000"/>
              </a:lnSpc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Samuel, 1952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defTabSz="410751"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is the ability to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without being explicitly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programmed</a:t>
            </a:r>
          </a:p>
        </p:txBody>
      </p:sp>
      <p:pic>
        <p:nvPicPr>
          <p:cNvPr id="5122" name="Picture 2" descr="1956 - Arthur Samuel, The World's first Self... | Sutori">
            <a:extLst>
              <a:ext uri="{FF2B5EF4-FFF2-40B4-BE49-F238E27FC236}">
                <a16:creationId xmlns:a16="http://schemas.microsoft.com/office/drawing/2014/main" id="{F0F75DF4-32B9-094A-B9C7-301F11D73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55" y="1664208"/>
            <a:ext cx="6694054" cy="377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378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 </a:t>
            </a:r>
            <a:r>
              <a:rPr lang="en-US" dirty="0"/>
              <a:t>B</a:t>
            </a:r>
            <a:r>
              <a:rPr dirty="0"/>
              <a:t>rief </a:t>
            </a:r>
            <a:r>
              <a:rPr lang="en-US" dirty="0"/>
              <a:t>H</a:t>
            </a:r>
            <a:r>
              <a:rPr dirty="0"/>
              <a:t>istory</a:t>
            </a:r>
          </a:p>
        </p:txBody>
      </p:sp>
      <p:sp>
        <p:nvSpPr>
          <p:cNvPr id="222" name="1950: Alan Turing created the world-famous Turing Test — “The Imitation Game”…"/>
          <p:cNvSpPr txBox="1">
            <a:spLocks noGrp="1"/>
          </p:cNvSpPr>
          <p:nvPr>
            <p:ph idx="1"/>
          </p:nvPr>
        </p:nvSpPr>
        <p:spPr>
          <a:xfrm>
            <a:off x="838200" y="1543657"/>
            <a:ext cx="5257800" cy="4157428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1950</a:t>
            </a:r>
            <a:r>
              <a:rPr lang="en-US" sz="1400" dirty="0"/>
              <a:t>:</a:t>
            </a:r>
            <a:r>
              <a:rPr sz="1400" dirty="0"/>
              <a:t> Alan Turing created the world-famous Turing Test — “The Imitation Game”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1952</a:t>
            </a:r>
            <a:r>
              <a:rPr lang="en-US" sz="1400" dirty="0"/>
              <a:t>:</a:t>
            </a:r>
            <a:r>
              <a:rPr sz="1400" dirty="0"/>
              <a:t> Arthur Samuel coined the phrase “machine learning”, and create a computer program that improves checkers game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1956</a:t>
            </a:r>
            <a:r>
              <a:rPr sz="1400" dirty="0"/>
              <a:t>: The Dartmouth workshop started AI as a field (John McCarthy, Marvin Minsky, Nathaniel Rochester, Claude Shannon …)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1958</a:t>
            </a:r>
            <a:r>
              <a:rPr sz="1400" dirty="0"/>
              <a:t>: Frank Rosenblatt designed the first artificial neural network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1986</a:t>
            </a:r>
            <a:r>
              <a:rPr sz="1400" dirty="0"/>
              <a:t>: Geoffrey Hinton introduced backpropagation which enabled monumental leaps in ANNs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1995</a:t>
            </a:r>
            <a:r>
              <a:rPr sz="1400" dirty="0"/>
              <a:t>: Cortes and </a:t>
            </a:r>
            <a:r>
              <a:rPr sz="1400" dirty="0" err="1"/>
              <a:t>Vapnik</a:t>
            </a:r>
            <a:r>
              <a:rPr sz="1400" dirty="0"/>
              <a:t> “standardized” support vector machines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1997</a:t>
            </a:r>
            <a:r>
              <a:rPr sz="1400" dirty="0"/>
              <a:t>: Deep Blue beats a chess champion</a:t>
            </a:r>
          </a:p>
        </p:txBody>
      </p:sp>
      <p:sp>
        <p:nvSpPr>
          <p:cNvPr id="223" name="https://cloud.withgoogle.com/build/data-analytics/explore-history-machine-learning/"/>
          <p:cNvSpPr txBox="1"/>
          <p:nvPr/>
        </p:nvSpPr>
        <p:spPr>
          <a:xfrm>
            <a:off x="5448705" y="6641334"/>
            <a:ext cx="4978927" cy="2129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 defTabSz="457200">
              <a:lnSpc>
                <a:spcPct val="117999"/>
              </a:lnSpc>
              <a:defRPr sz="1500">
                <a:solidFill>
                  <a:srgbClr val="000000"/>
                </a:solidFill>
              </a:defRPr>
            </a:lvl1pPr>
          </a:lstStyle>
          <a:p>
            <a:r>
              <a:rPr sz="1055"/>
              <a:t>https://cloud.withgoogle.com/build/data-analytics/explore-history-machine-learning/</a:t>
            </a:r>
          </a:p>
        </p:txBody>
      </p:sp>
      <p:sp>
        <p:nvSpPr>
          <p:cNvPr id="5" name="1950: Alan Turing created the world-famous Turing Test — “The Imitation Game”…">
            <a:extLst>
              <a:ext uri="{FF2B5EF4-FFF2-40B4-BE49-F238E27FC236}">
                <a16:creationId xmlns:a16="http://schemas.microsoft.com/office/drawing/2014/main" id="{D751C6F3-FF76-3847-B4C9-6F25DD5A7DFE}"/>
              </a:ext>
            </a:extLst>
          </p:cNvPr>
          <p:cNvSpPr txBox="1">
            <a:spLocks/>
          </p:cNvSpPr>
          <p:nvPr/>
        </p:nvSpPr>
        <p:spPr>
          <a:xfrm>
            <a:off x="6263640" y="1536644"/>
            <a:ext cx="5090159" cy="415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1999</a:t>
            </a:r>
            <a:r>
              <a:rPr lang="en-US" sz="1400" dirty="0"/>
              <a:t>: Computer-aided diagnosis catches more cancers (CAD Prototype at </a:t>
            </a:r>
            <a:r>
              <a:rPr lang="en-US" sz="1400" dirty="0" err="1"/>
              <a:t>UChicago</a:t>
            </a:r>
            <a:r>
              <a:rPr lang="en-US" sz="1400" dirty="0"/>
              <a:t>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2009</a:t>
            </a:r>
            <a:r>
              <a:rPr lang="en-US" sz="1400" dirty="0"/>
              <a:t>: Launch of ImageNet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2011</a:t>
            </a:r>
            <a:r>
              <a:rPr lang="en-US" sz="1400" dirty="0"/>
              <a:t>: Watson competed on Jeopardy! and won against Ken Jennings and Brad Rutter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2012</a:t>
            </a:r>
            <a:r>
              <a:rPr lang="en-US" sz="1400" dirty="0"/>
              <a:t>: </a:t>
            </a:r>
            <a:r>
              <a:rPr lang="en-US" sz="1400" dirty="0" err="1"/>
              <a:t>AlexNet</a:t>
            </a:r>
            <a:r>
              <a:rPr lang="en-US" sz="1400" dirty="0"/>
              <a:t> won the ImageNet competition, which led to the use of GPUs and Convolutional Neural Networks in machine learning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2016</a:t>
            </a:r>
            <a:r>
              <a:rPr lang="en-US" sz="1400" dirty="0"/>
              <a:t>: AlphaGo defeated the human champion Lee Sedol in a best-of-five duel match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dirty="0"/>
              <a:t>…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Now</a:t>
            </a:r>
            <a:r>
              <a:rPr lang="en-US" sz="1400" dirty="0"/>
              <a:t>: AI dominates Silicon Valley and becomes pervasive</a:t>
            </a:r>
          </a:p>
        </p:txBody>
      </p:sp>
    </p:spTree>
    <p:extLst>
      <p:ext uri="{BB962C8B-B14F-4D97-AF65-F5344CB8AC3E}">
        <p14:creationId xmlns:p14="http://schemas.microsoft.com/office/powerpoint/2010/main" val="43713628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 bldLvl="5" advAuto="0"/>
      <p:bldP spid="5" grpId="0" build="p" bldLvl="5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lated discipl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+mn-lt"/>
              </a:rPr>
              <a:t>Related disciplines</a:t>
            </a:r>
          </a:p>
        </p:txBody>
      </p:sp>
      <p:sp>
        <p:nvSpPr>
          <p:cNvPr id="226" name="statistics"/>
          <p:cNvSpPr txBox="1"/>
          <p:nvPr/>
        </p:nvSpPr>
        <p:spPr>
          <a:xfrm>
            <a:off x="2575004" y="2612884"/>
            <a:ext cx="1218282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statistics</a:t>
            </a:r>
          </a:p>
        </p:txBody>
      </p:sp>
      <p:sp>
        <p:nvSpPr>
          <p:cNvPr id="227" name="philosophy…"/>
          <p:cNvSpPr txBox="1"/>
          <p:nvPr/>
        </p:nvSpPr>
        <p:spPr>
          <a:xfrm>
            <a:off x="8319805" y="2739355"/>
            <a:ext cx="1513235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philosophy</a:t>
            </a:r>
          </a:p>
          <a:p>
            <a:r>
              <a:rPr sz="2400"/>
              <a:t>causality</a:t>
            </a:r>
          </a:p>
        </p:txBody>
      </p:sp>
      <p:sp>
        <p:nvSpPr>
          <p:cNvPr id="228" name="information theory"/>
          <p:cNvSpPr txBox="1"/>
          <p:nvPr/>
        </p:nvSpPr>
        <p:spPr>
          <a:xfrm>
            <a:off x="4698397" y="1665054"/>
            <a:ext cx="250389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information theory</a:t>
            </a:r>
          </a:p>
        </p:txBody>
      </p:sp>
      <p:sp>
        <p:nvSpPr>
          <p:cNvPr id="229" name="algorithms"/>
          <p:cNvSpPr txBox="1"/>
          <p:nvPr/>
        </p:nvSpPr>
        <p:spPr>
          <a:xfrm>
            <a:off x="2990819" y="4476808"/>
            <a:ext cx="1460336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 dirty="0"/>
              <a:t>algorithms</a:t>
            </a:r>
          </a:p>
        </p:txBody>
      </p:sp>
      <p:sp>
        <p:nvSpPr>
          <p:cNvPr id="230" name="optimization"/>
          <p:cNvSpPr txBox="1"/>
          <p:nvPr/>
        </p:nvSpPr>
        <p:spPr>
          <a:xfrm>
            <a:off x="2881216" y="4903171"/>
            <a:ext cx="1683153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optimization</a:t>
            </a:r>
          </a:p>
        </p:txBody>
      </p:sp>
      <p:sp>
        <p:nvSpPr>
          <p:cNvPr id="231" name="Machine Learning"/>
          <p:cNvSpPr txBox="1"/>
          <p:nvPr/>
        </p:nvSpPr>
        <p:spPr>
          <a:xfrm>
            <a:off x="4269593" y="3194320"/>
            <a:ext cx="3114699" cy="4693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2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800">
                <a:latin typeface="+mn-lt"/>
              </a:rPr>
              <a:t>Machine Learning</a:t>
            </a:r>
          </a:p>
        </p:txBody>
      </p:sp>
      <p:sp>
        <p:nvSpPr>
          <p:cNvPr id="232" name="neural-informatics"/>
          <p:cNvSpPr txBox="1"/>
          <p:nvPr/>
        </p:nvSpPr>
        <p:spPr>
          <a:xfrm>
            <a:off x="6822928" y="4776434"/>
            <a:ext cx="248786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neural-informatics</a:t>
            </a:r>
          </a:p>
        </p:txBody>
      </p:sp>
    </p:spTree>
    <p:extLst>
      <p:ext uri="{BB962C8B-B14F-4D97-AF65-F5344CB8AC3E}">
        <p14:creationId xmlns:p14="http://schemas.microsoft.com/office/powerpoint/2010/main" val="1676955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for Cyber Security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BC92F-D59C-1742-B77A-54E4075E2388}"/>
              </a:ext>
            </a:extLst>
          </p:cNvPr>
          <p:cNvGrpSpPr/>
          <p:nvPr/>
        </p:nvGrpSpPr>
        <p:grpSpPr>
          <a:xfrm>
            <a:off x="1524000" y="1805940"/>
            <a:ext cx="3916680" cy="1440180"/>
            <a:chOff x="2537460" y="1600200"/>
            <a:chExt cx="2240280" cy="14401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C5C2FE-563E-E94F-A187-2447E6D11539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1: “Statistical Modeling”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B7FEC2-35C6-3F4E-86BC-354E38BBD25F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Foundations of ML and Data Science for Cybersecurity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D397C2-C1AC-8443-BCC8-B3192F1DB1B1}"/>
              </a:ext>
            </a:extLst>
          </p:cNvPr>
          <p:cNvGrpSpPr/>
          <p:nvPr/>
        </p:nvGrpSpPr>
        <p:grpSpPr>
          <a:xfrm>
            <a:off x="6518910" y="1805940"/>
            <a:ext cx="3916680" cy="1440180"/>
            <a:chOff x="2537460" y="1600200"/>
            <a:chExt cx="2240280" cy="144018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19C000-4AF2-B84F-A9A4-EF6101B3B9D3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2: “Data Representation”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86ED732-D656-D049-9465-79E32B5BD2A4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Network and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Computer Security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165D56-7EF5-2842-AF2B-077507BB97C1}"/>
              </a:ext>
            </a:extLst>
          </p:cNvPr>
          <p:cNvGrpSpPr/>
          <p:nvPr/>
        </p:nvGrpSpPr>
        <p:grpSpPr>
          <a:xfrm>
            <a:off x="1524000" y="3943351"/>
            <a:ext cx="3916680" cy="1440180"/>
            <a:chOff x="2537460" y="1600200"/>
            <a:chExt cx="2240280" cy="144018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974E87-8022-CF42-8E3C-774FC4A88BE8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3: “Learning Scenarios”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FD43F6-9BE7-0841-BB40-A797A3AD7D72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Machine Learning in the Presence of Adversaries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E18057-F666-7A42-A6F2-06CB66711196}"/>
              </a:ext>
            </a:extLst>
          </p:cNvPr>
          <p:cNvGrpSpPr/>
          <p:nvPr/>
        </p:nvGrpSpPr>
        <p:grpSpPr>
          <a:xfrm>
            <a:off x="6518910" y="3943351"/>
            <a:ext cx="3916680" cy="1440180"/>
            <a:chOff x="2537460" y="1600200"/>
            <a:chExt cx="2240280" cy="144018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C551CF4-0BF6-4C4F-B693-39C16C4CA730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4: “Practical Aspects”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A87592-0BEC-5040-98CF-FEB6C4B44CDB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Ethics, Fairness, Responsibility,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and Transparency in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Cybersecurity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6025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“Modeling”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E63E81-61EE-C042-9B27-E30DEFF31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Machine learning pipeline</a:t>
            </a:r>
          </a:p>
          <a:p>
            <a:pPr lvl="1"/>
            <a:r>
              <a:rPr lang="en-US" sz="2000" dirty="0"/>
              <a:t>The statistical learning framework</a:t>
            </a:r>
          </a:p>
          <a:p>
            <a:pPr lvl="1"/>
            <a:r>
              <a:rPr lang="en-US" sz="2000" dirty="0"/>
              <a:t>Generative &amp; discriminative modeling</a:t>
            </a:r>
          </a:p>
          <a:p>
            <a:r>
              <a:rPr lang="en-US" sz="2400" dirty="0"/>
              <a:t>Basic supervised learning models</a:t>
            </a:r>
          </a:p>
          <a:p>
            <a:pPr lvl="1"/>
            <a:r>
              <a:rPr lang="en-US" sz="2000" dirty="0"/>
              <a:t>Logistic regression</a:t>
            </a:r>
          </a:p>
          <a:p>
            <a:pPr lvl="1"/>
            <a:r>
              <a:rPr lang="en-US" sz="2000" dirty="0"/>
              <a:t>Naïve Bayes</a:t>
            </a:r>
          </a:p>
          <a:p>
            <a:pPr lvl="1"/>
            <a:r>
              <a:rPr lang="en-US" sz="2000" dirty="0"/>
              <a:t>Neural nets</a:t>
            </a:r>
          </a:p>
          <a:p>
            <a:r>
              <a:rPr lang="en-US" sz="2400" dirty="0"/>
              <a:t>Unsupervised learning</a:t>
            </a:r>
          </a:p>
          <a:p>
            <a:pPr lvl="1"/>
            <a:r>
              <a:rPr lang="en-US" sz="2000" dirty="0"/>
              <a:t>Dimensionality reduction</a:t>
            </a:r>
          </a:p>
          <a:p>
            <a:pPr lvl="1"/>
            <a:r>
              <a:rPr lang="en-US" sz="2000" dirty="0"/>
              <a:t>Clustering</a:t>
            </a:r>
            <a:endParaRPr lang="en-US" dirty="0"/>
          </a:p>
          <a:p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FDDDEF7-C159-324F-95FC-A2C0587C3B71}"/>
              </a:ext>
            </a:extLst>
          </p:cNvPr>
          <p:cNvGrpSpPr/>
          <p:nvPr/>
        </p:nvGrpSpPr>
        <p:grpSpPr>
          <a:xfrm>
            <a:off x="7104378" y="205401"/>
            <a:ext cx="5087622" cy="5808082"/>
            <a:chOff x="7104378" y="205401"/>
            <a:chExt cx="5087622" cy="58080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85D7F3A-1E0E-A14E-A550-1EF9A6CAA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B64B493-7754-0C48-ACA9-F2194A007977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02F5A64-4134-BB48-A033-5463AB46CC77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79C2A5-3264-CE45-9B65-FA3109253E02}"/>
                </a:ext>
              </a:extLst>
            </p:cNvPr>
            <p:cNvSpPr/>
            <p:nvPr/>
          </p:nvSpPr>
          <p:spPr>
            <a:xfrm>
              <a:off x="9739745" y="1440872"/>
              <a:ext cx="803564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F43305C-5123-6B42-B00C-8C5C2C303686}"/>
                </a:ext>
              </a:extLst>
            </p:cNvPr>
            <p:cNvSpPr/>
            <p:nvPr/>
          </p:nvSpPr>
          <p:spPr>
            <a:xfrm>
              <a:off x="9019309" y="3796625"/>
              <a:ext cx="1234340" cy="664760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A96B150-9E46-7F41-99CB-68D8C959FB1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FCB920C-CB24-8C4D-B69B-B52837402289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7E896D3-50E2-454A-A5C4-12E4B6E68412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EEAB372-A959-E042-8C7B-F51597A80186}"/>
                </a:ext>
              </a:extLst>
            </p:cNvPr>
            <p:cNvSpPr/>
            <p:nvPr/>
          </p:nvSpPr>
          <p:spPr>
            <a:xfrm>
              <a:off x="9947568" y="477149"/>
              <a:ext cx="902049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69E7BAF-CC2C-874E-999E-D71CFD88DA50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50F6736-89ED-1F4C-8A06-95C8E27EAF66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3CE2FD2-EA58-534D-AF92-9EF42C98161B}"/>
                </a:ext>
              </a:extLst>
            </p:cNvPr>
            <p:cNvSpPr/>
            <p:nvPr/>
          </p:nvSpPr>
          <p:spPr>
            <a:xfrm flipV="1">
              <a:off x="10911223" y="552091"/>
              <a:ext cx="902049" cy="209428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5E4ABCC-755C-B341-85DF-C0B32E0EE03F}"/>
                </a:ext>
              </a:extLst>
            </p:cNvPr>
            <p:cNvSpPr/>
            <p:nvPr/>
          </p:nvSpPr>
          <p:spPr>
            <a:xfrm flipV="1">
              <a:off x="10009174" y="205401"/>
              <a:ext cx="631117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8935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2468</TotalTime>
  <Words>692</Words>
  <Application>Microsoft Macintosh PowerPoint</Application>
  <PresentationFormat>Widescreen</PresentationFormat>
  <Paragraphs>112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Arial</vt:lpstr>
      <vt:lpstr>Wingdings</vt:lpstr>
      <vt:lpstr>Adobe Garamond Pro</vt:lpstr>
      <vt:lpstr>Office Theme</vt:lpstr>
      <vt:lpstr>2_Office Theme</vt:lpstr>
      <vt:lpstr>1_Office Theme</vt:lpstr>
      <vt:lpstr>PowerPoint Presentation</vt:lpstr>
      <vt:lpstr>What is Machine Learning?</vt:lpstr>
      <vt:lpstr>Machine Learning as a Tool for Cyber Security </vt:lpstr>
      <vt:lpstr>Definition of Machine learning</vt:lpstr>
      <vt:lpstr>A Brief History</vt:lpstr>
      <vt:lpstr>Related disciplines</vt:lpstr>
      <vt:lpstr>Module Overview</vt:lpstr>
      <vt:lpstr>Machine Learning for Cyber Security</vt:lpstr>
      <vt:lpstr>Foundations of “Modeling”</vt:lpstr>
      <vt:lpstr>Learning Objective</vt:lpstr>
      <vt:lpstr>Module format</vt:lpstr>
      <vt:lpstr>After participating in this module, you will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188</cp:revision>
  <cp:lastPrinted>2019-10-22T16:35:22Z</cp:lastPrinted>
  <dcterms:created xsi:type="dcterms:W3CDTF">2019-10-07T15:32:39Z</dcterms:created>
  <dcterms:modified xsi:type="dcterms:W3CDTF">2020-11-30T15:41:08Z</dcterms:modified>
</cp:coreProperties>
</file>

<file path=docProps/thumbnail.jpeg>
</file>